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66" r:id="rId5"/>
    <p:sldId id="264" r:id="rId6"/>
    <p:sldId id="262" r:id="rId7"/>
    <p:sldId id="263" r:id="rId8"/>
    <p:sldId id="269" r:id="rId9"/>
    <p:sldId id="270" r:id="rId10"/>
    <p:sldId id="271" r:id="rId11"/>
    <p:sldId id="272" r:id="rId12"/>
    <p:sldId id="259" r:id="rId13"/>
    <p:sldId id="260" r:id="rId14"/>
    <p:sldId id="265" r:id="rId15"/>
    <p:sldId id="268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54"/>
    <p:restoredTop sz="93646"/>
  </p:normalViewPr>
  <p:slideViewPr>
    <p:cSldViewPr snapToGrid="0" snapToObjects="1">
      <p:cViewPr varScale="1">
        <p:scale>
          <a:sx n="74" d="100"/>
          <a:sy n="74" d="100"/>
        </p:scale>
        <p:origin x="200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B118E-005C-F345-8424-3950B0F01DB3}" type="datetimeFigureOut">
              <a:rPr lang="en-US" smtClean="0"/>
              <a:t>5/31/16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F6D8B-4834-8441-9A09-61E89DAD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0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F6D8B-4834-8441-9A09-61E89DAD9B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18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F6D8B-4834-8441-9A09-61E89DAD9B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36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7BFAA4E-B9FC-1B44-812F-E78F2CB6BE42}" type="datetime1">
              <a:rPr lang="en-US" smtClean="0"/>
              <a:t>5/31/16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8F99E-18FA-2247-8C64-1719A6C4505B}" type="datetime1">
              <a:rPr lang="en-US" smtClean="0"/>
              <a:t>5/31/16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04C3-4C08-7C45-BA46-CB0E20D20D73}" type="datetime1">
              <a:rPr lang="en-US" smtClean="0"/>
              <a:t>5/31/16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B811-C36F-B340-A503-6F02B4B870CD}" type="datetime1">
              <a:rPr lang="en-US" smtClean="0"/>
              <a:t>5/31/16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0CD0-760F-BA45-832C-80D171C2A98C}" type="datetime1">
              <a:rPr lang="en-US" smtClean="0"/>
              <a:t>5/31/16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16A7B-0906-3441-A68F-DC26187FD907}" type="datetime1">
              <a:rPr lang="en-US" smtClean="0"/>
              <a:t>5/31/16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26FC-9BCE-F64C-A811-B53A94F9665D}" type="datetime1">
              <a:rPr lang="en-US" smtClean="0"/>
              <a:t>5/31/16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5BE5F-F1EC-704E-BAA7-63E21BA00E30}" type="datetime1">
              <a:rPr lang="en-US" smtClean="0"/>
              <a:t>5/31/16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5809B-2685-8A4C-ABD6-19790153D24D}" type="datetime1">
              <a:rPr lang="en-US" smtClean="0"/>
              <a:t>5/31/16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92DD-9626-CE4D-8267-1C0DD17994B1}" type="datetime1">
              <a:rPr lang="en-US" smtClean="0"/>
              <a:t>5/31/16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57264-68FB-814D-A319-F2B79EFA502D}" type="datetime1">
              <a:rPr lang="en-US" smtClean="0"/>
              <a:t>5/31/16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894A-4B4A-384E-A90C-592B86B1BBE5}" type="datetime1">
              <a:rPr lang="en-US" smtClean="0"/>
              <a:t>5/31/16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9A8E7-B62D-5E4D-B5FD-97A2FF315C01}" type="datetime1">
              <a:rPr lang="en-US" smtClean="0"/>
              <a:t>5/31/16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F23CB-FBCC-374F-AE52-3EE3D5094FCA}" type="datetime1">
              <a:rPr lang="en-US" smtClean="0"/>
              <a:t>5/31/16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0AD0-68F5-E641-A2E5-A709B6C5511F}" type="datetime1">
              <a:rPr lang="en-US" smtClean="0"/>
              <a:t>5/31/16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C7867-52B9-BC4E-89C5-EEFFC52C8FB0}" type="datetime1">
              <a:rPr lang="en-US" smtClean="0"/>
              <a:t>5/31/16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C108-10B1-0042-AC02-6FFB87816CC9}" type="datetime1">
              <a:rPr lang="en-US" smtClean="0"/>
              <a:t>5/31/16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2061" y="618518"/>
            <a:ext cx="978534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2" y="2249487"/>
            <a:ext cx="978693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F10BA-1EE5-9A4C-A265-1AB710BDD3BC}" type="datetime1">
              <a:rPr lang="en-US" smtClean="0"/>
              <a:t>5/31/16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4124" y="5883275"/>
            <a:ext cx="61265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youtu.be/KspReT2JjeE?t=4m38s" TargetMode="External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Spark: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Charity Hilton</a:t>
            </a:r>
          </a:p>
          <a:p>
            <a:r>
              <a:rPr lang="en-US" dirty="0" smtClean="0"/>
              <a:t>Developer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72" y="5442858"/>
            <a:ext cx="1208314" cy="12083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105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Scale Text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Elsevier Labs and </a:t>
            </a:r>
            <a:r>
              <a:rPr lang="en-US" dirty="0" err="1" smtClean="0"/>
              <a:t>Databricks</a:t>
            </a:r>
            <a:endParaRPr lang="en-US" dirty="0" smtClean="0"/>
          </a:p>
          <a:p>
            <a:r>
              <a:rPr lang="en-US" dirty="0" smtClean="0"/>
              <a:t>Data set contains TB of Text, and PB of images, videos, supplemental data</a:t>
            </a:r>
          </a:p>
          <a:p>
            <a:r>
              <a:rPr lang="en-US" dirty="0" smtClean="0"/>
              <a:t>Previously slow to integrate NLP systems with actual text, hard to use</a:t>
            </a:r>
          </a:p>
          <a:p>
            <a:r>
              <a:rPr lang="en-US" dirty="0" smtClean="0"/>
              <a:t>With Spark, flexibility of languages allows new users, easier to scale and update algorithms, easier to move data around</a:t>
            </a:r>
          </a:p>
          <a:p>
            <a:r>
              <a:rPr lang="en-US" dirty="0"/>
              <a:t>http://</a:t>
            </a:r>
            <a:r>
              <a:rPr lang="en-US" dirty="0" err="1"/>
              <a:t>www.textanalyticsworld.com</a:t>
            </a:r>
            <a:r>
              <a:rPr lang="en-US" dirty="0"/>
              <a:t>/pdf/SF/2015/Day1_1405_Daniel.pdf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6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Cloudera and Broad Institute</a:t>
            </a:r>
          </a:p>
          <a:p>
            <a:r>
              <a:rPr lang="en-US" dirty="0" smtClean="0"/>
              <a:t>Genome Analysis Toolkit (GATK) built on Spark</a:t>
            </a:r>
          </a:p>
          <a:p>
            <a:r>
              <a:rPr lang="en-US" dirty="0" smtClean="0"/>
              <a:t>Provide high performance gene traversal and iteration</a:t>
            </a:r>
          </a:p>
          <a:p>
            <a:r>
              <a:rPr lang="en-US" dirty="0"/>
              <a:t>https://</a:t>
            </a:r>
            <a:r>
              <a:rPr lang="en-US" dirty="0" err="1"/>
              <a:t>blog.cloudera.com</a:t>
            </a:r>
            <a:r>
              <a:rPr lang="en-US" dirty="0"/>
              <a:t>/blog/2016/04/genome-analysis-toolkit-now-using-apache-spark-for-data-processing</a:t>
            </a:r>
            <a:r>
              <a:rPr lang="en-US" dirty="0" smtClean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www.broadinstitute.org</a:t>
            </a:r>
            <a:r>
              <a:rPr lang="en-US" dirty="0"/>
              <a:t>/</a:t>
            </a:r>
            <a:r>
              <a:rPr lang="en-US" dirty="0" err="1"/>
              <a:t>gatk</a:t>
            </a:r>
            <a:r>
              <a:rPr lang="en-US" dirty="0"/>
              <a:t>/about/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23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WANT TO USE Spark?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36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</a:t>
            </a:r>
            <a:r>
              <a:rPr lang="en-US" strike="sngStrike" dirty="0" smtClean="0"/>
              <a:t>WANT</a:t>
            </a:r>
            <a:r>
              <a:rPr lang="en-US" dirty="0" smtClean="0"/>
              <a:t> need TO USE Spark?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Faster alternative to MapReduce when doing large amounts of data processing</a:t>
            </a:r>
          </a:p>
          <a:p>
            <a:r>
              <a:rPr lang="en-US" dirty="0" smtClean="0"/>
              <a:t>Easily scalable </a:t>
            </a:r>
          </a:p>
          <a:p>
            <a:r>
              <a:rPr lang="en-US" dirty="0" smtClean="0"/>
              <a:t>Compatible with HDFS, YARN, HBASE</a:t>
            </a:r>
          </a:p>
          <a:p>
            <a:r>
              <a:rPr lang="en-US" dirty="0" err="1" smtClean="0"/>
              <a:t>SparkSQL</a:t>
            </a:r>
            <a:r>
              <a:rPr lang="en-US" dirty="0" smtClean="0"/>
              <a:t> to connect to relational DBs</a:t>
            </a:r>
          </a:p>
          <a:p>
            <a:r>
              <a:rPr lang="en-US" dirty="0" smtClean="0"/>
              <a:t>Stable Java APIs</a:t>
            </a:r>
          </a:p>
          <a:p>
            <a:r>
              <a:rPr lang="en-US" dirty="0" smtClean="0"/>
              <a:t>Machine Learning libraries</a:t>
            </a:r>
          </a:p>
          <a:p>
            <a:r>
              <a:rPr lang="en-US" dirty="0" smtClean="0"/>
              <a:t>Streaming hooks to analyze real-time data</a:t>
            </a:r>
          </a:p>
          <a:p>
            <a:r>
              <a:rPr lang="en-US" dirty="0" smtClean="0"/>
              <a:t>All the cool kids are using Spark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4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1" y="96010"/>
            <a:ext cx="11047410" cy="658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5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Spark WORK?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8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Resilient Distributed Dataset (RDD)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Represents a collection of elements (think of a List in Java, but it has additional features</a:t>
            </a:r>
          </a:p>
          <a:p>
            <a:pPr lvl="1"/>
            <a:r>
              <a:rPr lang="en-US" sz="2400" dirty="0" smtClean="0"/>
              <a:t>Immutable (read-only)</a:t>
            </a:r>
          </a:p>
          <a:p>
            <a:pPr lvl="1"/>
            <a:r>
              <a:rPr lang="en-US" sz="2400" dirty="0" smtClean="0"/>
              <a:t>Resilient (fault-</a:t>
            </a:r>
            <a:r>
              <a:rPr lang="en-US" sz="2400" dirty="0" err="1" smtClean="0"/>
              <a:t>tolerent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Distributed (data is spread out across a cluster)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53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Resilient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60472" y="2249487"/>
            <a:ext cx="3125261" cy="354171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Spark has built in fault tolerance</a:t>
            </a:r>
          </a:p>
          <a:p>
            <a:r>
              <a:rPr lang="en-US" dirty="0" smtClean="0"/>
              <a:t>Spark maintains a lineage graph of the data through different transformations, so any missing data, or errors can be recovered from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267" y="2097088"/>
            <a:ext cx="7045200" cy="319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0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All of Spark’s datasets will be distributed, that could be on different machines or different cores</a:t>
            </a:r>
          </a:p>
          <a:p>
            <a:r>
              <a:rPr lang="en-US" dirty="0" smtClean="0"/>
              <a:t>However, this is known up front, so we don’t have to worry about it too much when we’re doing operations, like map, sort, reduce, etc.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38800" y="893482"/>
            <a:ext cx="4653595" cy="489771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14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4203700" cy="354171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While there are lots of data operations we can do in Spark, they will result in a new RDD</a:t>
            </a:r>
          </a:p>
          <a:p>
            <a:r>
              <a:rPr lang="en-US" dirty="0" smtClean="0"/>
              <a:t>If objects are mutable, they are more likely to introduce bugs and complexity, immutability helps Spark  ensure data integrity in a distributed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2183718"/>
            <a:ext cx="6794500" cy="1308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111" y="3717924"/>
            <a:ext cx="6858000" cy="1714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5575300"/>
            <a:ext cx="5918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5 Spark 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 source, Apache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Fast, in-memory distributed data processing platform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Originated from </a:t>
            </a:r>
            <a:r>
              <a:rPr lang="en-US" dirty="0" err="1" smtClean="0"/>
              <a:t>Matei</a:t>
            </a:r>
            <a:r>
              <a:rPr lang="en-US" dirty="0" smtClean="0"/>
              <a:t> </a:t>
            </a:r>
            <a:r>
              <a:rPr lang="en-US" dirty="0" err="1" smtClean="0"/>
              <a:t>Zaharia</a:t>
            </a:r>
            <a:r>
              <a:rPr lang="en-US" dirty="0" smtClean="0"/>
              <a:t> at UC Berkeley’s </a:t>
            </a:r>
            <a:r>
              <a:rPr lang="en-US" dirty="0" err="1" smtClean="0"/>
              <a:t>AMPLab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Written in Scala, but also supports Java, Python, 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Has outperformed Hadoop’s MapReduce by 100 times on specific processing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6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 and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91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1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Components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Streaming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2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Components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SQL and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Components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MLLIB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5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Components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GraphX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1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Spark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9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Spark - Local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As you can see, the main engine in Spark is built in Scala, but you can also run Java, R or Python</a:t>
            </a:r>
          </a:p>
          <a:p>
            <a:r>
              <a:rPr lang="en-US" dirty="0" smtClean="0"/>
              <a:t>In Scala, R and Python, you can run in a REPL (Read-</a:t>
            </a:r>
            <a:r>
              <a:rPr lang="en-US" dirty="0" err="1" smtClean="0"/>
              <a:t>eval</a:t>
            </a:r>
            <a:r>
              <a:rPr lang="en-US" dirty="0" smtClean="0"/>
              <a:t>-print-loop) which is easy for prototyping code</a:t>
            </a:r>
          </a:p>
          <a:p>
            <a:pPr lvl="1"/>
            <a:r>
              <a:rPr lang="en-US" dirty="0" smtClean="0"/>
              <a:t>Scala - ./bin/spark-shell</a:t>
            </a:r>
          </a:p>
          <a:p>
            <a:pPr lvl="1"/>
            <a:r>
              <a:rPr lang="en-US" dirty="0" smtClean="0"/>
              <a:t>R - ./bin/</a:t>
            </a:r>
            <a:r>
              <a:rPr lang="en-US" dirty="0" err="1" smtClean="0"/>
              <a:t>sparkR</a:t>
            </a:r>
            <a:endParaRPr lang="en-US" dirty="0" smtClean="0"/>
          </a:p>
          <a:p>
            <a:pPr lvl="1"/>
            <a:r>
              <a:rPr lang="en-US" dirty="0" smtClean="0"/>
              <a:t>Python - ./bin/</a:t>
            </a:r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smtClean="0"/>
              <a:t>In Java, you can run similarly by  setting your master to local (including the number of cores you wish to utilize)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364" y="5753099"/>
            <a:ext cx="61341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3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SPARK – REMOTE</a:t>
            </a:r>
            <a:br>
              <a:rPr lang="en-US" dirty="0" smtClean="0"/>
            </a:br>
            <a:r>
              <a:rPr lang="en-US" dirty="0" smtClean="0"/>
              <a:t>Cluster and Standalone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73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up Your </a:t>
            </a:r>
            <a:r>
              <a:rPr lang="en-US" dirty="0" err="1" smtClean="0"/>
              <a:t>VirtualBox</a:t>
            </a:r>
            <a:r>
              <a:rPr lang="en-US" dirty="0" smtClean="0"/>
              <a:t> Image!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86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uses Spark?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11" y="0"/>
            <a:ext cx="9627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6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1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learn more about Spark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60472" y="2249487"/>
            <a:ext cx="9786939" cy="4118656"/>
          </a:xfrm>
        </p:spPr>
        <p:txBody>
          <a:bodyPr>
            <a:normAutofit/>
          </a:bodyPr>
          <a:lstStyle/>
          <a:p>
            <a:r>
              <a:rPr lang="en-US" dirty="0"/>
              <a:t>Docs - https://</a:t>
            </a:r>
            <a:r>
              <a:rPr lang="en-US" dirty="0" err="1" smtClean="0"/>
              <a:t>spark.apache.org</a:t>
            </a:r>
            <a:r>
              <a:rPr lang="en-US" dirty="0" smtClean="0"/>
              <a:t>/docs/latest/</a:t>
            </a:r>
            <a:r>
              <a:rPr lang="en-US" dirty="0" err="1" smtClean="0"/>
              <a:t>index.html</a:t>
            </a:r>
            <a:endParaRPr lang="en-US" dirty="0" smtClean="0"/>
          </a:p>
          <a:p>
            <a:r>
              <a:rPr lang="en-US" dirty="0"/>
              <a:t>Spark in Action - https://</a:t>
            </a:r>
            <a:r>
              <a:rPr lang="en-US" dirty="0" err="1" smtClean="0"/>
              <a:t>www.manning.com</a:t>
            </a:r>
            <a:r>
              <a:rPr lang="en-US" dirty="0" smtClean="0"/>
              <a:t>/books/spark-in-action</a:t>
            </a:r>
          </a:p>
          <a:p>
            <a:r>
              <a:rPr lang="en-US" dirty="0" smtClean="0"/>
              <a:t>Spark MOOCs (</a:t>
            </a:r>
            <a:r>
              <a:rPr lang="en-US" dirty="0"/>
              <a:t>start June 15) - https://</a:t>
            </a:r>
            <a:r>
              <a:rPr lang="en-US" dirty="0" err="1" smtClean="0"/>
              <a:t>www.edx.org</a:t>
            </a:r>
            <a:r>
              <a:rPr lang="en-US" dirty="0" smtClean="0"/>
              <a:t>/course/introduction-apache-spark-uc-berkeleyx-cs105x</a:t>
            </a:r>
          </a:p>
          <a:p>
            <a:r>
              <a:rPr lang="en-US" dirty="0" err="1" smtClean="0"/>
              <a:t>Databricks</a:t>
            </a:r>
            <a:r>
              <a:rPr lang="en-US" dirty="0"/>
              <a:t> Dev Resources - https://</a:t>
            </a:r>
            <a:r>
              <a:rPr lang="en-US" dirty="0" err="1"/>
              <a:t>sparkhub.databricks.com</a:t>
            </a:r>
            <a:r>
              <a:rPr lang="en-US" dirty="0"/>
              <a:t>/resources</a:t>
            </a:r>
            <a:r>
              <a:rPr lang="en-US" dirty="0" smtClean="0"/>
              <a:t>/</a:t>
            </a:r>
          </a:p>
          <a:p>
            <a:r>
              <a:rPr lang="en-US" dirty="0" err="1" smtClean="0"/>
              <a:t>Paco</a:t>
            </a:r>
            <a:r>
              <a:rPr lang="en-US" dirty="0" smtClean="0"/>
              <a:t> Nathan course </a:t>
            </a:r>
            <a:r>
              <a:rPr lang="en-US" dirty="0"/>
              <a:t>- http://</a:t>
            </a:r>
            <a:r>
              <a:rPr lang="en-US" dirty="0" err="1" smtClean="0"/>
              <a:t>shop.oreilly.com</a:t>
            </a:r>
            <a:r>
              <a:rPr lang="en-US" dirty="0" smtClean="0"/>
              <a:t>/product/0636920036807.do</a:t>
            </a:r>
          </a:p>
          <a:p>
            <a:r>
              <a:rPr lang="en-US" dirty="0"/>
              <a:t>YouTube - https://</a:t>
            </a:r>
            <a:r>
              <a:rPr lang="en-US" dirty="0" err="1"/>
              <a:t>www.youtube.com</a:t>
            </a:r>
            <a:r>
              <a:rPr lang="en-US" dirty="0"/>
              <a:t>/user/</a:t>
            </a:r>
            <a:r>
              <a:rPr lang="en-US" dirty="0" err="1"/>
              <a:t>TheApacheSpark</a:t>
            </a:r>
            <a:r>
              <a:rPr lang="en-US" dirty="0"/>
              <a:t>/playlists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24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Spark Streaming</a:t>
            </a:r>
          </a:p>
          <a:p>
            <a:pPr marL="0" indent="0">
              <a:buNone/>
            </a:pPr>
            <a:r>
              <a:rPr lang="en-US" dirty="0" smtClean="0"/>
              <a:t>Real-time data ETL</a:t>
            </a:r>
          </a:p>
          <a:p>
            <a:pPr marL="0" indent="0">
              <a:buNone/>
            </a:pPr>
            <a:r>
              <a:rPr lang="en-US" dirty="0" smtClean="0"/>
              <a:t>Capturing Real-time anomalies or trigger events</a:t>
            </a:r>
          </a:p>
          <a:p>
            <a:pPr marL="0" indent="0">
              <a:buNone/>
            </a:pPr>
            <a:r>
              <a:rPr lang="en-US" dirty="0"/>
              <a:t>Run large scale analyses real-time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Spark </a:t>
            </a:r>
            <a:r>
              <a:rPr lang="en-US" b="1" dirty="0" err="1" smtClean="0"/>
              <a:t>MLLib</a:t>
            </a:r>
            <a:endParaRPr lang="en-US" b="1" dirty="0"/>
          </a:p>
          <a:p>
            <a:pPr marL="0" indent="0">
              <a:buNone/>
            </a:pPr>
            <a:r>
              <a:rPr lang="en-US" dirty="0" smtClean="0"/>
              <a:t>Provider user recommendations on real-time data (e.g. k-means or collaborative filtering)</a:t>
            </a:r>
          </a:p>
          <a:p>
            <a:pPr marL="0" indent="0">
              <a:buNone/>
            </a:pPr>
            <a:r>
              <a:rPr lang="en-US" dirty="0" smtClean="0"/>
              <a:t>Run algorithms like logistic regression out of the box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7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Spark SQL</a:t>
            </a:r>
          </a:p>
          <a:p>
            <a:pPr marL="0" indent="0">
              <a:buNone/>
            </a:pPr>
            <a:r>
              <a:rPr lang="en-US" dirty="0" smtClean="0"/>
              <a:t>Move data from a relational database, analyze it, then move a big data store</a:t>
            </a:r>
          </a:p>
          <a:p>
            <a:pPr marL="0" indent="0">
              <a:buNone/>
            </a:pPr>
            <a:r>
              <a:rPr lang="en-US" dirty="0" smtClean="0"/>
              <a:t>’Everyone’ knows SQL, bridges the gap between big data processing world and traditional data warehouses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Spark </a:t>
            </a:r>
            <a:r>
              <a:rPr lang="en-US" b="1" dirty="0" err="1" smtClean="0"/>
              <a:t>GraphX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Analyzing the fastest route to ship a package</a:t>
            </a:r>
          </a:p>
          <a:p>
            <a:pPr marL="0" indent="0">
              <a:buNone/>
            </a:pPr>
            <a:r>
              <a:rPr lang="en-US" dirty="0" smtClean="0"/>
              <a:t>Implementing a PageRank Algorithm for recommendations (evaluating the quality and quantity of links in web pages)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92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65" y="0"/>
            <a:ext cx="10380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2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8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Spark WITH Health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Analytics in the 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Beth </a:t>
            </a:r>
            <a:r>
              <a:rPr lang="en-US" dirty="0" err="1" smtClean="0"/>
              <a:t>Isreal</a:t>
            </a:r>
            <a:r>
              <a:rPr lang="en-US" dirty="0" smtClean="0"/>
              <a:t> Deaconess Medical Center + </a:t>
            </a:r>
            <a:r>
              <a:rPr lang="en-US" dirty="0" err="1" smtClean="0"/>
              <a:t>Databricks</a:t>
            </a:r>
            <a:endParaRPr lang="en-US" dirty="0" smtClean="0"/>
          </a:p>
          <a:p>
            <a:r>
              <a:rPr lang="en-US" dirty="0" smtClean="0"/>
              <a:t>Improving Operating Room efficiency, $15-$20/minute for basic surgeries</a:t>
            </a:r>
          </a:p>
          <a:p>
            <a:r>
              <a:rPr lang="en-US" dirty="0" smtClean="0"/>
              <a:t>Built predictive model to determine OR availability with different services, emergencies, plan staffing resources, improve patient scheduling</a:t>
            </a:r>
          </a:p>
          <a:p>
            <a:r>
              <a:rPr lang="en-US" dirty="0" smtClean="0"/>
              <a:t>Originally built on SQL Server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=ch2LXOsAkxE&amp;index=6&amp;list=PL-x35fyliRwhP52fwDqULJLOnqnrN5nDs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7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401</TotalTime>
  <Words>760</Words>
  <Application>Microsoft Macintosh PowerPoint</Application>
  <PresentationFormat>Widescreen</PresentationFormat>
  <Paragraphs>131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Trebuchet MS</vt:lpstr>
      <vt:lpstr>Tw Cen MT</vt:lpstr>
      <vt:lpstr>Arial</vt:lpstr>
      <vt:lpstr>Circuit</vt:lpstr>
      <vt:lpstr>Spark: The Basics</vt:lpstr>
      <vt:lpstr>Top 5 Spark Facts</vt:lpstr>
      <vt:lpstr>Who uses Spark?</vt:lpstr>
      <vt:lpstr>Spark Use Cases</vt:lpstr>
      <vt:lpstr>Spark Use Cases</vt:lpstr>
      <vt:lpstr>PowerPoint Presentation</vt:lpstr>
      <vt:lpstr>PowerPoint Presentation</vt:lpstr>
      <vt:lpstr>Using Spark WITH Health Data</vt:lpstr>
      <vt:lpstr>Predictive Analytics in the OR</vt:lpstr>
      <vt:lpstr>Large Scale Text Analytics</vt:lpstr>
      <vt:lpstr>GENOME Analysis</vt:lpstr>
      <vt:lpstr>Why do we WANT TO USE Spark?</vt:lpstr>
      <vt:lpstr>Why Do we WANT need TO USE Spark?</vt:lpstr>
      <vt:lpstr>PowerPoint Presentation</vt:lpstr>
      <vt:lpstr>How does Spark WORK?</vt:lpstr>
      <vt:lpstr>Resilient Distributed Dataset (RDD)</vt:lpstr>
      <vt:lpstr>Resilient</vt:lpstr>
      <vt:lpstr>Distributed</vt:lpstr>
      <vt:lpstr>IMMUTABLE</vt:lpstr>
      <vt:lpstr>Actions and Transformations</vt:lpstr>
      <vt:lpstr>Spark Context</vt:lpstr>
      <vt:lpstr>Spark Components</vt:lpstr>
      <vt:lpstr>Spark Components</vt:lpstr>
      <vt:lpstr>Spark Components</vt:lpstr>
      <vt:lpstr>Spark Components</vt:lpstr>
      <vt:lpstr>Running Spark</vt:lpstr>
      <vt:lpstr>Running Spark - Local</vt:lpstr>
      <vt:lpstr>RUNNING SPARK – REMOTE Cluster and Standalone</vt:lpstr>
      <vt:lpstr>Demo</vt:lpstr>
      <vt:lpstr>PowerPoint Presentation</vt:lpstr>
      <vt:lpstr>Learning Resources</vt:lpstr>
      <vt:lpstr>Where to learn more about Spark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Spark: The Basics</dc:title>
  <dc:creator>Charity Hilton</dc:creator>
  <cp:lastModifiedBy>Charity Hilton</cp:lastModifiedBy>
  <cp:revision>34</cp:revision>
  <dcterms:created xsi:type="dcterms:W3CDTF">2016-05-25T15:11:09Z</dcterms:created>
  <dcterms:modified xsi:type="dcterms:W3CDTF">2016-06-01T00:03:59Z</dcterms:modified>
</cp:coreProperties>
</file>